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70" r:id="rId2"/>
    <p:sldId id="301" r:id="rId3"/>
    <p:sldId id="302" r:id="rId4"/>
    <p:sldId id="303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hmSEeaJGvqLhb9KhmlNUqpk82x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5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1"/>
          </p:nvPr>
        </p:nvSpPr>
        <p:spPr>
          <a:xfrm rot="5400000">
            <a:off x="2378964" y="-440436"/>
            <a:ext cx="4386071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6324" algn="l">
              <a:spcBef>
                <a:spcPts val="400"/>
              </a:spcBef>
              <a:spcAft>
                <a:spcPts val="0"/>
              </a:spcAft>
              <a:buSzPts val="1224"/>
              <a:buChar char="🞂"/>
              <a:defRPr/>
            </a:lvl1pPr>
            <a:lvl2pPr marL="914400" lvl="1" indent="-342900" algn="l">
              <a:spcBef>
                <a:spcPts val="324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>
            <a:spLocks noGrp="1"/>
          </p:cNvSpPr>
          <p:nvPr>
            <p:ph type="title"/>
          </p:nvPr>
        </p:nvSpPr>
        <p:spPr>
          <a:xfrm rot="5400000">
            <a:off x="4936367" y="2182285"/>
            <a:ext cx="5592761" cy="177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1"/>
          </p:nvPr>
        </p:nvSpPr>
        <p:spPr>
          <a:xfrm rot="5400000">
            <a:off x="823120" y="-91279"/>
            <a:ext cx="5592760" cy="6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6324" algn="l">
              <a:spcBef>
                <a:spcPts val="400"/>
              </a:spcBef>
              <a:spcAft>
                <a:spcPts val="0"/>
              </a:spcAft>
              <a:buSzPts val="1224"/>
              <a:buChar char="🞂"/>
              <a:defRPr/>
            </a:lvl1pPr>
            <a:lvl2pPr marL="914400" lvl="1" indent="-342900" algn="l">
              <a:spcBef>
                <a:spcPts val="324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>
            <a:gsLst>
              <a:gs pos="0">
                <a:srgbClr val="007795"/>
              </a:gs>
              <a:gs pos="55000">
                <a:srgbClr val="47BBE0"/>
              </a:gs>
              <a:gs pos="100000">
                <a:srgbClr val="007795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" name="Google Shape;21;p17"/>
          <p:cNvSpPr txBox="1"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ucida Sans"/>
              <a:buNone/>
              <a:defRPr sz="48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64008" lvl="0" algn="r">
              <a:spcBef>
                <a:spcPts val="400"/>
              </a:spcBef>
              <a:spcAft>
                <a:spcPts val="0"/>
              </a:spcAft>
              <a:buSzPts val="1836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324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5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17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24" name="Google Shape;24;p17"/>
            <p:cNvSpPr/>
            <p:nvPr/>
          </p:nvSpPr>
          <p:spPr>
            <a:xfrm>
              <a:off x="1687513" y="4832896"/>
              <a:ext cx="7456487" cy="518816"/>
            </a:xfrm>
            <a:custGeom>
              <a:avLst/>
              <a:gdLst/>
              <a:ahLst/>
              <a:cxnLst/>
              <a:rect l="l" t="t" r="r" b="b"/>
              <a:pathLst>
                <a:path w="4697" h="367" extrusionOk="0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9CCADC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5" name="Google Shape;25;p17"/>
            <p:cNvSpPr/>
            <p:nvPr/>
          </p:nvSpPr>
          <p:spPr>
            <a:xfrm>
              <a:off x="35443" y="5135526"/>
              <a:ext cx="9108557" cy="838200"/>
            </a:xfrm>
            <a:custGeom>
              <a:avLst/>
              <a:gdLst/>
              <a:ahLst/>
              <a:cxnLst/>
              <a:rect l="l" t="t" r="r" b="b"/>
              <a:pathLst>
                <a:path w="5760" h="528" extrusionOk="0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26" name="Google Shape;26;p17"/>
            <p:cNvSpPr/>
            <p:nvPr/>
          </p:nvSpPr>
          <p:spPr>
            <a:xfrm>
              <a:off x="0" y="4883888"/>
              <a:ext cx="9144000" cy="1981200"/>
            </a:xfrm>
            <a:custGeom>
              <a:avLst/>
              <a:gdLst/>
              <a:ahLst/>
              <a:cxnLst/>
              <a:rect l="l" t="t" r="r" b="b"/>
              <a:pathLst>
                <a:path w="5760" h="1248" extrusionOk="0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 amt="50000"/>
              </a:blip>
              <a:tile tx="0" ty="0" sx="50000" sy="50000" flip="none" algn="t"/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cxnSp>
          <p:nvCxnSpPr>
            <p:cNvPr id="27" name="Google Shape;27;p17"/>
            <p:cNvCxnSpPr/>
            <p:nvPr/>
          </p:nvCxnSpPr>
          <p:spPr>
            <a:xfrm>
              <a:off x="-3765" y="4880373"/>
              <a:ext cx="9147765" cy="839943"/>
            </a:xfrm>
            <a:prstGeom prst="straightConnector1">
              <a:avLst/>
            </a:prstGeom>
            <a:noFill/>
            <a:ln w="12050" cap="flat" cmpd="sng">
              <a:solidFill>
                <a:srgbClr val="93C5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F0F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lvl="1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lvl="2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lvl="3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lvl="4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lvl="5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lvl="6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lvl="7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lvl="8" indent="0" algn="r">
              <a:spcBef>
                <a:spcPts val="0"/>
              </a:spcBef>
              <a:buNone/>
              <a:defRPr sz="10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6324" algn="l">
              <a:spcBef>
                <a:spcPts val="400"/>
              </a:spcBef>
              <a:spcAft>
                <a:spcPts val="0"/>
              </a:spcAft>
              <a:buSzPts val="1224"/>
              <a:buChar char="🞂"/>
              <a:defRPr/>
            </a:lvl1pPr>
            <a:lvl2pPr marL="914400" lvl="1" indent="-342900" algn="l">
              <a:spcBef>
                <a:spcPts val="324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Lucida Sans"/>
              <a:buNone/>
              <a:defRPr sz="48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64"/>
              <a:buNone/>
              <a:defRPr sz="23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4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35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35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9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w="9525" cap="rnd" cmpd="sng">
            <a:solidFill>
              <a:srgbClr val="20768B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4" name="Google Shape;44;p19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w="9525" cap="rnd" cmpd="sng">
            <a:solidFill>
              <a:srgbClr val="20768B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457200" y="1481328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504" algn="l">
              <a:spcBef>
                <a:spcPts val="400"/>
              </a:spcBef>
              <a:spcAft>
                <a:spcPts val="0"/>
              </a:spcAft>
              <a:buSzPts val="1904"/>
              <a:buChar char="🞂"/>
              <a:defRPr sz="2800"/>
            </a:lvl1pPr>
            <a:lvl2pPr marL="914400" lvl="1" indent="-381000" algn="l">
              <a:spcBef>
                <a:spcPts val="324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spcBef>
                <a:spcPts val="350"/>
              </a:spcBef>
              <a:spcAft>
                <a:spcPts val="0"/>
              </a:spcAft>
              <a:buSzPts val="2000"/>
              <a:buChar char="●"/>
              <a:defRPr sz="2000"/>
            </a:lvl3pPr>
            <a:lvl4pPr marL="1828800" lvl="3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2"/>
          </p:nvPr>
        </p:nvSpPr>
        <p:spPr>
          <a:xfrm>
            <a:off x="4648200" y="1481328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504" algn="l">
              <a:spcBef>
                <a:spcPts val="400"/>
              </a:spcBef>
              <a:spcAft>
                <a:spcPts val="0"/>
              </a:spcAft>
              <a:buSzPts val="1904"/>
              <a:buChar char="🞂"/>
              <a:defRPr sz="2800"/>
            </a:lvl1pPr>
            <a:lvl2pPr marL="914400" lvl="1" indent="-381000" algn="l">
              <a:spcBef>
                <a:spcPts val="324"/>
              </a:spcBef>
              <a:spcAft>
                <a:spcPts val="0"/>
              </a:spcAft>
              <a:buSzPts val="2400"/>
              <a:buChar char="◦"/>
              <a:defRPr sz="2400"/>
            </a:lvl2pPr>
            <a:lvl3pPr marL="1371600" lvl="2" indent="-355600" algn="l">
              <a:spcBef>
                <a:spcPts val="350"/>
              </a:spcBef>
              <a:spcAft>
                <a:spcPts val="0"/>
              </a:spcAft>
              <a:buSzPts val="2000"/>
              <a:buChar char="●"/>
              <a:defRPr sz="2000"/>
            </a:lvl3pPr>
            <a:lvl4pPr marL="1828800" lvl="3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bg>
      <p:bgPr>
        <a:blipFill rotWithShape="1">
          <a:blip r:embed="rId2">
            <a:alphaModFix/>
          </a:blip>
          <a:tile tx="0" ty="0" sx="50000" sy="50000" flip="none" algn="tl"/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prstGeom prst="rect">
            <a:avLst/>
          </a:prstGeom>
          <a:solidFill>
            <a:schemeClr val="accent1"/>
          </a:solidFill>
          <a:ln w="96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32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4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2"/>
          </p:nvPr>
        </p:nvSpPr>
        <p:spPr>
          <a:xfrm>
            <a:off x="4645026" y="5410200"/>
            <a:ext cx="4041775" cy="762000"/>
          </a:xfrm>
          <a:prstGeom prst="rect">
            <a:avLst/>
          </a:prstGeom>
          <a:solidFill>
            <a:schemeClr val="accent1"/>
          </a:solidFill>
          <a:ln w="96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32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4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3"/>
          </p:nvPr>
        </p:nvSpPr>
        <p:spPr>
          <a:xfrm>
            <a:off x="457200" y="1444294"/>
            <a:ext cx="4040188" cy="394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2232" algn="l">
              <a:spcBef>
                <a:spcPts val="400"/>
              </a:spcBef>
              <a:spcAft>
                <a:spcPts val="0"/>
              </a:spcAft>
              <a:buSzPts val="1632"/>
              <a:buChar char="🞂"/>
              <a:defRPr sz="2400"/>
            </a:lvl1pPr>
            <a:lvl2pPr marL="914400" lvl="1" indent="-355600" algn="l">
              <a:spcBef>
                <a:spcPts val="324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spcBef>
                <a:spcPts val="35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spcBef>
                <a:spcPts val="35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4"/>
          </p:nvPr>
        </p:nvSpPr>
        <p:spPr>
          <a:xfrm>
            <a:off x="4645025" y="1444294"/>
            <a:ext cx="4041775" cy="394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2232" algn="l">
              <a:spcBef>
                <a:spcPts val="0"/>
              </a:spcBef>
              <a:spcAft>
                <a:spcPts val="0"/>
              </a:spcAft>
              <a:buSzPts val="1632"/>
              <a:buChar char="🞂"/>
              <a:defRPr sz="2400"/>
            </a:lvl1pPr>
            <a:lvl2pPr marL="914400" lvl="1" indent="-355600" algn="l">
              <a:spcBef>
                <a:spcPts val="324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42900" algn="l">
              <a:spcBef>
                <a:spcPts val="35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spcBef>
                <a:spcPts val="35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spcBef>
                <a:spcPts val="35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bg>
      <p:bgPr>
        <a:blipFill rotWithShape="1">
          <a:blip r:embed="rId2">
            <a:alphaModFix/>
          </a:blip>
          <a:tile tx="0" ty="0" sx="50000" sy="50000" flip="none" algn="tl"/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ucida Sans"/>
              <a:buNone/>
              <a:defRPr sz="2500" b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4419600" y="5355102"/>
            <a:ext cx="397459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1088"/>
              <a:buNone/>
              <a:defRPr sz="1600"/>
            </a:lvl1pPr>
            <a:lvl2pPr marL="914400" lvl="1" indent="-228600" algn="l">
              <a:spcBef>
                <a:spcPts val="324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3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3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body" idx="2"/>
          </p:nvPr>
        </p:nvSpPr>
        <p:spPr>
          <a:xfrm>
            <a:off x="914400" y="274320"/>
            <a:ext cx="747979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6776" algn="l">
              <a:spcBef>
                <a:spcPts val="400"/>
              </a:spcBef>
              <a:spcAft>
                <a:spcPts val="0"/>
              </a:spcAft>
              <a:buSzPts val="2176"/>
              <a:buChar char="🞂"/>
              <a:defRPr sz="3200"/>
            </a:lvl1pPr>
            <a:lvl2pPr marL="914400" lvl="1" indent="-406400" algn="l">
              <a:spcBef>
                <a:spcPts val="324"/>
              </a:spcBef>
              <a:spcAft>
                <a:spcPts val="0"/>
              </a:spcAft>
              <a:buSzPts val="2800"/>
              <a:buChar char="◦"/>
              <a:defRPr sz="2800"/>
            </a:lvl2pPr>
            <a:lvl3pPr marL="1371600" lvl="2" indent="-381000" algn="l">
              <a:spcBef>
                <a:spcPts val="350"/>
              </a:spcBef>
              <a:spcAft>
                <a:spcPts val="0"/>
              </a:spcAft>
              <a:buSzPts val="2400"/>
              <a:buChar char="●"/>
              <a:defRPr sz="2400"/>
            </a:lvl3pPr>
            <a:lvl4pPr marL="1828800" lvl="3" indent="-355600" algn="l">
              <a:spcBef>
                <a:spcPts val="35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spcBef>
                <a:spcPts val="350"/>
              </a:spcBef>
              <a:spcAft>
                <a:spcPts val="0"/>
              </a:spcAft>
              <a:buSzPts val="2000"/>
              <a:buChar char="●"/>
              <a:defRPr sz="20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>
            <a:off x="1141232" y="5443402"/>
            <a:ext cx="7162800" cy="64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marR="18288" lvl="0" indent="-228600" algn="r">
              <a:spcBef>
                <a:spcPts val="400"/>
              </a:spcBef>
              <a:spcAft>
                <a:spcPts val="0"/>
              </a:spcAft>
              <a:buSzPts val="952"/>
              <a:buNone/>
              <a:defRPr sz="1400"/>
            </a:lvl1pPr>
            <a:lvl2pPr marL="914400" lvl="1" indent="-304800" algn="l">
              <a:spcBef>
                <a:spcPts val="324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2100" algn="l">
              <a:spcBef>
                <a:spcPts val="350"/>
              </a:spcBef>
              <a:spcAft>
                <a:spcPts val="0"/>
              </a:spcAft>
              <a:buSzPts val="1000"/>
              <a:buChar char="●"/>
              <a:defRPr sz="1000"/>
            </a:lvl3pPr>
            <a:lvl4pPr marL="1828800" lvl="3" indent="-285750" algn="l">
              <a:spcBef>
                <a:spcPts val="35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algn="l">
              <a:spcBef>
                <a:spcPts val="350"/>
              </a:spcBef>
              <a:spcAft>
                <a:spcPts val="0"/>
              </a:spcAft>
              <a:buSzPts val="900"/>
              <a:buChar char="●"/>
              <a:defRPr sz="900"/>
            </a:lvl5pPr>
            <a:lvl6pPr marL="2743200" lvl="5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spcBef>
                <a:spcPts val="35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>
            <a:spLocks noGrp="1"/>
          </p:cNvSpPr>
          <p:nvPr>
            <p:ph type="pic" idx="2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24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lvl="1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lvl="2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lvl="3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lvl="4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lvl="5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lvl="6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lvl="7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lvl="8" indent="0" algn="r">
              <a:spcBef>
                <a:spcPts val="0"/>
              </a:spcBef>
              <a:buNone/>
              <a:defRPr sz="1000" b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Lucida Sans"/>
              <a:buNone/>
              <a:defRPr sz="3000" b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/>
          <p:nvPr/>
        </p:nvSpPr>
        <p:spPr>
          <a:xfrm>
            <a:off x="716436" y="5001993"/>
            <a:ext cx="3802003" cy="1443111"/>
          </a:xfrm>
          <a:custGeom>
            <a:avLst/>
            <a:gdLst/>
            <a:ahLst/>
            <a:cxnLst/>
            <a:rect l="l" t="t" r="r" b="b"/>
            <a:pathLst>
              <a:path w="5760" h="528" extrusionOk="0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rgbClr val="9CCAD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1" name="Google Shape;81;p24"/>
          <p:cNvSpPr/>
          <p:nvPr/>
        </p:nvSpPr>
        <p:spPr>
          <a:xfrm>
            <a:off x="-53561" y="5785023"/>
            <a:ext cx="3802003" cy="838200"/>
          </a:xfrm>
          <a:custGeom>
            <a:avLst/>
            <a:gdLst/>
            <a:ahLst/>
            <a:cxnLst/>
            <a:rect l="l" t="t" r="r" b="b"/>
            <a:pathLst>
              <a:path w="5760" h="528" extrusionOk="0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2" name="Google Shape;82;p24"/>
          <p:cNvSpPr/>
          <p:nvPr/>
        </p:nvSpPr>
        <p:spPr>
          <a:xfrm>
            <a:off x="-6042" y="5791253"/>
            <a:ext cx="3402314" cy="1080868"/>
          </a:xfrm>
          <a:prstGeom prst="rtTriangle">
            <a:avLst/>
          </a:prstGeom>
          <a:blipFill rotWithShape="1">
            <a:blip r:embed="rId2">
              <a:alphaModFix amt="50000"/>
            </a:blip>
            <a:tile tx="0" ty="0" sx="50000" sy="50000" flip="none" algn="t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83" name="Google Shape;83;p24"/>
          <p:cNvCxnSpPr/>
          <p:nvPr/>
        </p:nvCxnSpPr>
        <p:spPr>
          <a:xfrm>
            <a:off x="-9237" y="5787738"/>
            <a:ext cx="3405509" cy="1084383"/>
          </a:xfrm>
          <a:prstGeom prst="straightConnector1">
            <a:avLst/>
          </a:prstGeom>
          <a:noFill/>
          <a:ln w="12050" cap="flat" cmpd="sng">
            <a:solidFill>
              <a:srgbClr val="93C5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24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w="9525" cap="rnd" cmpd="sng">
            <a:solidFill>
              <a:srgbClr val="20768B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5" name="Google Shape;85;p24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w="9525" cap="rnd" cmpd="sng">
            <a:solidFill>
              <a:srgbClr val="20768B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716436" y="5001993"/>
            <a:ext cx="3802003" cy="1443111"/>
          </a:xfrm>
          <a:custGeom>
            <a:avLst/>
            <a:gdLst/>
            <a:ahLst/>
            <a:cxnLst/>
            <a:rect l="l" t="t" r="r" b="b"/>
            <a:pathLst>
              <a:path w="5760" h="528" extrusionOk="0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rgbClr val="9CCAD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" name="Google Shape;7;p15"/>
          <p:cNvSpPr/>
          <p:nvPr/>
        </p:nvSpPr>
        <p:spPr>
          <a:xfrm>
            <a:off x="-53561" y="5785023"/>
            <a:ext cx="3802003" cy="838200"/>
          </a:xfrm>
          <a:custGeom>
            <a:avLst/>
            <a:gdLst/>
            <a:ahLst/>
            <a:cxnLst/>
            <a:rect l="l" t="t" r="r" b="b"/>
            <a:pathLst>
              <a:path w="5760" h="528" extrusionOk="0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" name="Google Shape;8;p15"/>
          <p:cNvSpPr/>
          <p:nvPr/>
        </p:nvSpPr>
        <p:spPr>
          <a:xfrm>
            <a:off x="-6042" y="5791253"/>
            <a:ext cx="3402314" cy="1080868"/>
          </a:xfrm>
          <a:prstGeom prst="rtTriangle">
            <a:avLst/>
          </a:prstGeom>
          <a:blipFill rotWithShape="1">
            <a:blip r:embed="rId13">
              <a:alphaModFix amt="50000"/>
            </a:blip>
            <a:tile tx="0" ty="0" sx="50000" sy="50000" flip="none" algn="t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cxnSp>
        <p:nvCxnSpPr>
          <p:cNvPr id="9" name="Google Shape;9;p15"/>
          <p:cNvCxnSpPr/>
          <p:nvPr/>
        </p:nvCxnSpPr>
        <p:spPr>
          <a:xfrm>
            <a:off x="-9237" y="5787738"/>
            <a:ext cx="3405509" cy="1084383"/>
          </a:xfrm>
          <a:prstGeom prst="straightConnector1">
            <a:avLst/>
          </a:prstGeom>
          <a:noFill/>
          <a:ln w="12050" cap="flat" cmpd="sng">
            <a:solidFill>
              <a:srgbClr val="93C5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  <a:defRPr sz="4100" b="1" i="0" u="none" strike="noStrike" cap="none">
                <a:solidFill>
                  <a:schemeClr val="dk2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518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Char char="🞂"/>
              <a:defRPr sz="2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374650" algn="l" rtl="0"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sz="23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61950" algn="l" rtl="0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49250" algn="l" rtl="0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●"/>
              <a:defRPr sz="19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42900" algn="l" rtl="0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42900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3200400" marR="0" lvl="6" indent="-330200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3657600" marR="0" lvl="7" indent="-330200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4114800" marR="0" lvl="8" indent="-330200" algn="l" rtl="0"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vide-and-conquer-set-1-find-closest-pair-of-point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5CB255-92A2-4960-89BF-345AE69B553B}"/>
              </a:ext>
            </a:extLst>
          </p:cNvPr>
          <p:cNvSpPr txBox="1"/>
          <p:nvPr/>
        </p:nvSpPr>
        <p:spPr>
          <a:xfrm>
            <a:off x="903111" y="1298222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Python for data science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848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290" y="762000"/>
            <a:ext cx="7078209" cy="589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455614"/>
            <a:ext cx="6553200" cy="55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0463" y="862013"/>
            <a:ext cx="6821487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450" y="776288"/>
            <a:ext cx="7021513" cy="53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925" y="828675"/>
            <a:ext cx="7040563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/>
        </p:nvSpPr>
        <p:spPr>
          <a:xfrm>
            <a:off x="1524000" y="1219200"/>
            <a:ext cx="599394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INSERTION SORT </a:t>
            </a:r>
            <a:endParaRPr sz="54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/>
          <p:nvPr/>
        </p:nvSpPr>
        <p:spPr>
          <a:xfrm>
            <a:off x="914400" y="1371600"/>
            <a:ext cx="64770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FADCC"/>
                </a:solidFill>
                <a:latin typeface="Lucida Sans"/>
                <a:ea typeface="Lucida Sans"/>
                <a:cs typeface="Lucida Sans"/>
                <a:sym typeface="Lucida Sans"/>
              </a:rPr>
              <a:t>When to use insertion sort ?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This method is effective when dealing with small numbers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FADCC"/>
                </a:solidFill>
                <a:latin typeface="Lucida Sans"/>
                <a:ea typeface="Lucida Sans"/>
                <a:cs typeface="Lucida Sans"/>
                <a:sym typeface="Lucida Sans"/>
              </a:rPr>
              <a:t>Applications using insertion sort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Mathematical applications : in  the search for smaller or greater value and many such applications </a:t>
            </a:r>
            <a:endParaRPr sz="2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213" y="962025"/>
            <a:ext cx="6249987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533400"/>
            <a:ext cx="7078663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/>
          <p:nvPr/>
        </p:nvSpPr>
        <p:spPr>
          <a:xfrm>
            <a:off x="7467600" y="4648200"/>
            <a:ext cx="457200" cy="457200"/>
          </a:xfrm>
          <a:prstGeom prst="ellipse">
            <a:avLst/>
          </a:prstGeom>
          <a:solidFill>
            <a:schemeClr val="accent1"/>
          </a:solidFill>
          <a:ln w="55000" cap="flat" cmpd="thickThin">
            <a:solidFill>
              <a:srgbClr val="2076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13" y="1171575"/>
            <a:ext cx="6935787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66757-F052-4108-A786-2DAF71A53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357"/>
            <a:ext cx="9144000" cy="44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03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275" y="1438275"/>
            <a:ext cx="6773863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365979"/>
            <a:ext cx="8153400" cy="3410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949248"/>
            <a:ext cx="7493444" cy="468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/>
        </p:nvSpPr>
        <p:spPr>
          <a:xfrm>
            <a:off x="1600200" y="1828800"/>
            <a:ext cx="569739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MERGE SORT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6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/>
          <p:nvPr/>
        </p:nvSpPr>
        <p:spPr>
          <a:xfrm>
            <a:off x="1219200" y="1066800"/>
            <a:ext cx="670560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Merge Sort is a </a:t>
            </a:r>
            <a:r>
              <a:rPr lang="en-US" sz="2800" u="sng">
                <a:solidFill>
                  <a:srgbClr val="1FADCC"/>
                </a:solidFill>
                <a:latin typeface="Lucida Sans"/>
                <a:ea typeface="Lucida Sans"/>
                <a:cs typeface="Lucida Sans"/>
                <a:sym typeface="Lucid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Divide and Conquer</a:t>
            </a:r>
            <a:r>
              <a:rPr lang="en-US" sz="2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 algorithm. It divides input array in two halves, calls itself for the two halves and then merges the two sorted halves. </a:t>
            </a:r>
            <a:r>
              <a:rPr lang="en-US" sz="28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The merge() function</a:t>
            </a:r>
            <a:r>
              <a:rPr lang="en-US" sz="2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 is used for merging two halves. The merge(arr, l, m, r) is key process that assumes that arr[l..m] and arr[m+1..r] are sorted and merges the two sorted sub-arrays into one.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447800"/>
            <a:ext cx="6477000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066800"/>
            <a:ext cx="7234237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066800"/>
            <a:ext cx="69723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457200"/>
            <a:ext cx="7281382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533400"/>
            <a:ext cx="6987474" cy="504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82422-386E-4FA2-9768-EFEB79B2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84" y="1188109"/>
            <a:ext cx="6290351" cy="37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60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685800"/>
            <a:ext cx="6100763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433388"/>
            <a:ext cx="5889297" cy="436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609600"/>
            <a:ext cx="631611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828800"/>
            <a:ext cx="6319756" cy="2519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675" y="1343025"/>
            <a:ext cx="7231063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/>
          <p:nvPr/>
        </p:nvSpPr>
        <p:spPr>
          <a:xfrm>
            <a:off x="1600200" y="1905000"/>
            <a:ext cx="5783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STAC</a:t>
            </a:r>
            <a:r>
              <a:rPr lang="en-US" sz="1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KS</a:t>
            </a:r>
            <a:endParaRPr sz="1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533400" y="762000"/>
            <a:ext cx="784860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A stack is an array or list structure of function calls and parameters used in modern computer programming and CPU architecture. Similar to a stack of plates at a buffet restaurant or cafeteria, elements in a stack are added or removed from the top of the stack, in a “last in first, first out” or LIFO order.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533400"/>
            <a:ext cx="7620000" cy="4787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990600"/>
            <a:ext cx="6453188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219200"/>
            <a:ext cx="6048374" cy="302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414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042" y="685800"/>
            <a:ext cx="8814958" cy="466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143000"/>
            <a:ext cx="7831534" cy="455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413" y="1385888"/>
            <a:ext cx="7621587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838200"/>
            <a:ext cx="7757830" cy="4662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888" y="762000"/>
            <a:ext cx="7640637" cy="476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838200"/>
            <a:ext cx="8085561" cy="451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624" y="838201"/>
            <a:ext cx="870589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762000"/>
            <a:ext cx="7783513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5859607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title" idx="4294967295"/>
          </p:nvPr>
        </p:nvSpPr>
        <p:spPr>
          <a:xfrm>
            <a:off x="609600" y="2438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Font typeface="Lucida Sans"/>
              <a:buNone/>
            </a:pPr>
            <a:r>
              <a:rPr lang="en-US" sz="11500"/>
              <a:t>SORTING </a:t>
            </a:r>
            <a:endParaRPr sz="1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ucida Sans"/>
              <a:buNone/>
            </a:pP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64008" lvl="0" indent="0" algn="r" rtl="0">
              <a:spcBef>
                <a:spcPts val="0"/>
              </a:spcBef>
              <a:spcAft>
                <a:spcPts val="0"/>
              </a:spcAft>
              <a:buSzPts val="1836"/>
              <a:buNone/>
            </a:pPr>
            <a:endParaRPr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00" y="819563"/>
            <a:ext cx="7358321" cy="5218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066800"/>
            <a:ext cx="6881764" cy="5231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 idx="4294967295"/>
          </p:nvPr>
        </p:nvSpPr>
        <p:spPr>
          <a:xfrm>
            <a:off x="0" y="914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ucida Sans"/>
              <a:buNone/>
            </a:pPr>
            <a:r>
              <a:rPr lang="en-US"/>
              <a:t>METHODS OF SORTING :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457200" y="1676400"/>
            <a:ext cx="4469685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4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SELECTION SORT </a:t>
            </a:r>
            <a:endParaRPr/>
          </a:p>
          <a:p>
            <a:pPr marL="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⮚"/>
            </a:pPr>
            <a:r>
              <a:rPr lang="en-US" sz="4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INSERTION SORT</a:t>
            </a:r>
            <a:endParaRPr/>
          </a:p>
          <a:p>
            <a:pPr marL="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⮚"/>
            </a:pPr>
            <a:r>
              <a:rPr lang="en-US" sz="4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MERGE SORT </a:t>
            </a:r>
            <a:endParaRPr/>
          </a:p>
          <a:p>
            <a:pPr marL="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⮚"/>
            </a:pPr>
            <a:r>
              <a:rPr lang="en-US" sz="4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QUICK SORT </a:t>
            </a:r>
            <a:endParaRPr sz="18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990600" y="2438400"/>
            <a:ext cx="727955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SELECTION SORTING </a:t>
            </a:r>
            <a:endParaRPr sz="54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course">
  <a:themeElements>
    <a:clrScheme name="Concourse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On-screen Show (4:3)</PresentationFormat>
  <Paragraphs>19</Paragraphs>
  <Slides>48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Lucida Sans</vt:lpstr>
      <vt:lpstr>Noto Sans Symbols</vt:lpstr>
      <vt:lpstr>Verdana</vt:lpstr>
      <vt:lpstr>Concourse</vt:lpstr>
      <vt:lpstr>PowerPoint Presentation</vt:lpstr>
      <vt:lpstr>PowerPoint Presentation</vt:lpstr>
      <vt:lpstr>PowerPoint Presentation</vt:lpstr>
      <vt:lpstr>PowerPoint Presentation</vt:lpstr>
      <vt:lpstr>SORTING </vt:lpstr>
      <vt:lpstr>PowerPoint Presentation</vt:lpstr>
      <vt:lpstr>PowerPoint Presentation</vt:lpstr>
      <vt:lpstr>METHODS OF SORTING 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ISTWAN SHARMA</cp:lastModifiedBy>
  <cp:revision>1</cp:revision>
  <dcterms:created xsi:type="dcterms:W3CDTF">2021-11-14T11:26:04Z</dcterms:created>
  <dcterms:modified xsi:type="dcterms:W3CDTF">2022-04-24T05:14:20Z</dcterms:modified>
</cp:coreProperties>
</file>